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grpSp>
        <p:nvGrpSpPr>
          <p:cNvPr name="Group 2" id="2"/>
          <p:cNvGrpSpPr/>
          <p:nvPr/>
        </p:nvGrpSpPr>
        <p:grpSpPr>
          <a:xfrm rot="0">
            <a:off x="8101718" y="0"/>
            <a:ext cx="5641029" cy="9258300"/>
            <a:chOff x="0" y="0"/>
            <a:chExt cx="1485703" cy="2438400"/>
          </a:xfrm>
        </p:grpSpPr>
        <p:sp>
          <p:nvSpPr>
            <p:cNvPr name="Freeform 3" id="3"/>
            <p:cNvSpPr/>
            <p:nvPr/>
          </p:nvSpPr>
          <p:spPr>
            <a:xfrm flipH="false" flipV="false" rot="0">
              <a:off x="0" y="0"/>
              <a:ext cx="1485703" cy="2438400"/>
            </a:xfrm>
            <a:custGeom>
              <a:avLst/>
              <a:gdLst/>
              <a:ahLst/>
              <a:cxnLst/>
              <a:rect r="r" b="b" t="t" l="l"/>
              <a:pathLst>
                <a:path h="2438400" w="1485703">
                  <a:moveTo>
                    <a:pt x="0" y="0"/>
                  </a:moveTo>
                  <a:lnTo>
                    <a:pt x="1485703" y="0"/>
                  </a:lnTo>
                  <a:lnTo>
                    <a:pt x="1485703" y="2438400"/>
                  </a:lnTo>
                  <a:lnTo>
                    <a:pt x="0" y="2438400"/>
                  </a:lnTo>
                  <a:close/>
                </a:path>
              </a:pathLst>
            </a:custGeom>
            <a:solidFill>
              <a:srgbClr val="EFEFEF"/>
            </a:solidFill>
          </p:spPr>
        </p:sp>
        <p:sp>
          <p:nvSpPr>
            <p:cNvPr name="TextBox 4" id="4"/>
            <p:cNvSpPr txBox="true"/>
            <p:nvPr/>
          </p:nvSpPr>
          <p:spPr>
            <a:xfrm>
              <a:off x="0" y="-38100"/>
              <a:ext cx="1485703" cy="247650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864562" y="1751336"/>
            <a:ext cx="10394738" cy="7029327"/>
            <a:chOff x="0" y="0"/>
            <a:chExt cx="13859651" cy="9372436"/>
          </a:xfrm>
        </p:grpSpPr>
        <p:pic>
          <p:nvPicPr>
            <p:cNvPr name="Picture 6" id="6"/>
            <p:cNvPicPr>
              <a:picLocks noChangeAspect="true"/>
            </p:cNvPicPr>
            <p:nvPr/>
          </p:nvPicPr>
          <p:blipFill>
            <a:blip r:embed="rId2"/>
            <a:srcRect l="0" t="184" r="0" b="184"/>
            <a:stretch>
              <a:fillRect/>
            </a:stretch>
          </p:blipFill>
          <p:spPr>
            <a:xfrm flipH="false" flipV="false">
              <a:off x="0" y="0"/>
              <a:ext cx="13859651" cy="9372436"/>
            </a:xfrm>
            <a:prstGeom prst="rect">
              <a:avLst/>
            </a:prstGeom>
          </p:spPr>
        </p:pic>
      </p:grpSp>
      <p:sp>
        <p:nvSpPr>
          <p:cNvPr name="TextBox 7" id="7"/>
          <p:cNvSpPr txBox="true"/>
          <p:nvPr/>
        </p:nvSpPr>
        <p:spPr>
          <a:xfrm rot="0">
            <a:off x="1857570" y="7304987"/>
            <a:ext cx="5280886" cy="339725"/>
          </a:xfrm>
          <a:prstGeom prst="rect">
            <a:avLst/>
          </a:prstGeom>
        </p:spPr>
        <p:txBody>
          <a:bodyPr anchor="t" rtlCol="false" tIns="0" lIns="0" bIns="0" rIns="0">
            <a:spAutoFit/>
          </a:bodyPr>
          <a:lstStyle/>
          <a:p>
            <a:pPr>
              <a:lnSpc>
                <a:spcPts val="2800"/>
              </a:lnSpc>
            </a:pPr>
            <a:r>
              <a:rPr lang="en-US" sz="2000">
                <a:solidFill>
                  <a:srgbClr val="FFFFFF"/>
                </a:solidFill>
                <a:latin typeface="Montserrat Bold"/>
              </a:rPr>
              <a:t>CATHLEEN GRACIA - 5025231018</a:t>
            </a:r>
          </a:p>
          <a:p>
            <a:pPr>
              <a:lnSpc>
                <a:spcPts val="2800"/>
              </a:lnSpc>
              <a:spcBef>
                <a:spcPct val="0"/>
              </a:spcBef>
            </a:pPr>
            <a:r>
              <a:rPr lang="en-US" sz="2000">
                <a:solidFill>
                  <a:srgbClr val="FFFFFF"/>
                </a:solidFill>
                <a:latin typeface="Montserrat Bold"/>
              </a:rPr>
              <a:t>TEKNIK INFORMATIKA</a:t>
            </a:r>
          </a:p>
        </p:txBody>
      </p:sp>
      <p:sp>
        <p:nvSpPr>
          <p:cNvPr name="TextBox 8" id="8"/>
          <p:cNvSpPr txBox="true"/>
          <p:nvPr/>
        </p:nvSpPr>
        <p:spPr>
          <a:xfrm rot="0">
            <a:off x="1763901" y="2775638"/>
            <a:ext cx="10749111" cy="4272174"/>
          </a:xfrm>
          <a:prstGeom prst="rect">
            <a:avLst/>
          </a:prstGeom>
        </p:spPr>
        <p:txBody>
          <a:bodyPr anchor="t" rtlCol="false" tIns="0" lIns="0" bIns="0" rIns="0">
            <a:spAutoFit/>
          </a:bodyPr>
          <a:lstStyle/>
          <a:p>
            <a:pPr>
              <a:lnSpc>
                <a:spcPts val="11070"/>
              </a:lnSpc>
            </a:pPr>
            <a:r>
              <a:rPr lang="en-US" sz="11070">
                <a:solidFill>
                  <a:srgbClr val="FFFFFF"/>
                </a:solidFill>
                <a:latin typeface="Montserrat Bold"/>
              </a:rPr>
              <a:t>FINAL PROJECT</a:t>
            </a:r>
          </a:p>
          <a:p>
            <a:pPr>
              <a:lnSpc>
                <a:spcPts val="11070"/>
              </a:lnSpc>
            </a:pPr>
            <a:r>
              <a:rPr lang="en-US" sz="11070">
                <a:solidFill>
                  <a:srgbClr val="FFFFFF"/>
                </a:solidFill>
                <a:latin typeface="Montserrat Bold"/>
              </a:rPr>
              <a:t>BAYUCARAKA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189932"/>
            <a:ext cx="15738349" cy="1032700"/>
          </a:xfrm>
          <a:custGeom>
            <a:avLst/>
            <a:gdLst/>
            <a:ahLst/>
            <a:cxnLst/>
            <a:rect r="r" b="b" t="t" l="l"/>
            <a:pathLst>
              <a:path h="1032700" w="15738349">
                <a:moveTo>
                  <a:pt x="0" y="0"/>
                </a:moveTo>
                <a:lnTo>
                  <a:pt x="15738349" y="0"/>
                </a:lnTo>
                <a:lnTo>
                  <a:pt x="15738349" y="1032700"/>
                </a:lnTo>
                <a:lnTo>
                  <a:pt x="0" y="1032700"/>
                </a:lnTo>
                <a:lnTo>
                  <a:pt x="0" y="0"/>
                </a:lnTo>
                <a:close/>
              </a:path>
            </a:pathLst>
          </a:custGeom>
          <a:blipFill>
            <a:blip r:embed="rId2"/>
            <a:stretch>
              <a:fillRect l="0" t="0" r="0" b="0"/>
            </a:stretch>
          </a:blipFill>
        </p:spPr>
      </p:sp>
      <p:sp>
        <p:nvSpPr>
          <p:cNvPr name="Freeform 4" id="4"/>
          <p:cNvSpPr/>
          <p:nvPr/>
        </p:nvSpPr>
        <p:spPr>
          <a:xfrm flipH="false" flipV="false" rot="0">
            <a:off x="1366172" y="4399692"/>
            <a:ext cx="10059245" cy="848583"/>
          </a:xfrm>
          <a:custGeom>
            <a:avLst/>
            <a:gdLst/>
            <a:ahLst/>
            <a:cxnLst/>
            <a:rect r="r" b="b" t="t" l="l"/>
            <a:pathLst>
              <a:path h="848583" w="10059245">
                <a:moveTo>
                  <a:pt x="0" y="0"/>
                </a:moveTo>
                <a:lnTo>
                  <a:pt x="10059245" y="0"/>
                </a:lnTo>
                <a:lnTo>
                  <a:pt x="10059245" y="848583"/>
                </a:lnTo>
                <a:lnTo>
                  <a:pt x="0" y="848583"/>
                </a:lnTo>
                <a:lnTo>
                  <a:pt x="0" y="0"/>
                </a:lnTo>
                <a:close/>
              </a:path>
            </a:pathLst>
          </a:custGeom>
          <a:blipFill>
            <a:blip r:embed="rId3"/>
            <a:stretch>
              <a:fillRect l="0" t="0" r="0" b="0"/>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7" id="7"/>
          <p:cNvSpPr txBox="true"/>
          <p:nvPr/>
        </p:nvSpPr>
        <p:spPr>
          <a:xfrm rot="0">
            <a:off x="1366172" y="3527432"/>
            <a:ext cx="10564951" cy="4476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menggambar grid dari tictactoe.</a:t>
            </a:r>
          </a:p>
        </p:txBody>
      </p:sp>
      <p:sp>
        <p:nvSpPr>
          <p:cNvPr name="TextBox 8" id="8"/>
          <p:cNvSpPr txBox="true"/>
          <p:nvPr/>
        </p:nvSpPr>
        <p:spPr>
          <a:xfrm rot="0">
            <a:off x="1375697" y="5591175"/>
            <a:ext cx="10907483" cy="9239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memanggil fungsi get_corners_points dan mendapatkan nilai corners atau koordinat titik pada grid.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160058"/>
            <a:ext cx="15893128" cy="4913374"/>
          </a:xfrm>
          <a:custGeom>
            <a:avLst/>
            <a:gdLst/>
            <a:ahLst/>
            <a:cxnLst/>
            <a:rect r="r" b="b" t="t" l="l"/>
            <a:pathLst>
              <a:path h="4913374" w="15893128">
                <a:moveTo>
                  <a:pt x="0" y="0"/>
                </a:moveTo>
                <a:lnTo>
                  <a:pt x="15893128" y="0"/>
                </a:lnTo>
                <a:lnTo>
                  <a:pt x="15893128" y="4913374"/>
                </a:lnTo>
                <a:lnTo>
                  <a:pt x="0" y="4913374"/>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66172" y="7331550"/>
            <a:ext cx="10907483" cy="4476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mendeteksi lingkaran pada frame.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301567"/>
            <a:ext cx="5703437" cy="6053399"/>
          </a:xfrm>
          <a:custGeom>
            <a:avLst/>
            <a:gdLst/>
            <a:ahLst/>
            <a:cxnLst/>
            <a:rect r="r" b="b" t="t" l="l"/>
            <a:pathLst>
              <a:path h="6053399" w="5703437">
                <a:moveTo>
                  <a:pt x="0" y="0"/>
                </a:moveTo>
                <a:lnTo>
                  <a:pt x="5703437" y="0"/>
                </a:lnTo>
                <a:lnTo>
                  <a:pt x="5703437" y="6053399"/>
                </a:lnTo>
                <a:lnTo>
                  <a:pt x="0" y="6053399"/>
                </a:lnTo>
                <a:lnTo>
                  <a:pt x="0" y="0"/>
                </a:lnTo>
                <a:close/>
              </a:path>
            </a:pathLst>
          </a:custGeom>
          <a:blipFill>
            <a:blip r:embed="rId2"/>
            <a:stretch>
              <a:fillRect l="0" t="0" r="0" b="0"/>
            </a:stretch>
          </a:blipFill>
        </p:spPr>
      </p:sp>
      <p:sp>
        <p:nvSpPr>
          <p:cNvPr name="Freeform 4" id="4"/>
          <p:cNvSpPr/>
          <p:nvPr/>
        </p:nvSpPr>
        <p:spPr>
          <a:xfrm flipH="false" flipV="false" rot="0">
            <a:off x="7520052" y="2301567"/>
            <a:ext cx="5703437" cy="6053399"/>
          </a:xfrm>
          <a:custGeom>
            <a:avLst/>
            <a:gdLst/>
            <a:ahLst/>
            <a:cxnLst/>
            <a:rect r="r" b="b" t="t" l="l"/>
            <a:pathLst>
              <a:path h="6053399" w="5703437">
                <a:moveTo>
                  <a:pt x="0" y="0"/>
                </a:moveTo>
                <a:lnTo>
                  <a:pt x="5703437" y="0"/>
                </a:lnTo>
                <a:lnTo>
                  <a:pt x="5703437" y="6053399"/>
                </a:lnTo>
                <a:lnTo>
                  <a:pt x="0" y="6053399"/>
                </a:lnTo>
                <a:lnTo>
                  <a:pt x="0" y="0"/>
                </a:lnTo>
                <a:close/>
              </a:path>
            </a:pathLst>
          </a:custGeom>
          <a:blipFill>
            <a:blip r:embed="rId3"/>
            <a:stretch>
              <a:fillRect l="0" t="0" r="0" b="0"/>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003104"/>
            <a:ext cx="11825140" cy="5381645"/>
          </a:xfrm>
          <a:custGeom>
            <a:avLst/>
            <a:gdLst/>
            <a:ahLst/>
            <a:cxnLst/>
            <a:rect r="r" b="b" t="t" l="l"/>
            <a:pathLst>
              <a:path h="5381645" w="11825140">
                <a:moveTo>
                  <a:pt x="0" y="0"/>
                </a:moveTo>
                <a:lnTo>
                  <a:pt x="11825140" y="0"/>
                </a:lnTo>
                <a:lnTo>
                  <a:pt x="11825140" y="5381645"/>
                </a:lnTo>
                <a:lnTo>
                  <a:pt x="0" y="5381645"/>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66172" y="7603824"/>
            <a:ext cx="10907483" cy="9239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menampilkan text pada frame apabila pesan String sudah diterima.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177215" y="2141859"/>
            <a:ext cx="6176618" cy="6472648"/>
          </a:xfrm>
          <a:custGeom>
            <a:avLst/>
            <a:gdLst/>
            <a:ahLst/>
            <a:cxnLst/>
            <a:rect r="r" b="b" t="t" l="l"/>
            <a:pathLst>
              <a:path h="6472648" w="6176618">
                <a:moveTo>
                  <a:pt x="0" y="0"/>
                </a:moveTo>
                <a:lnTo>
                  <a:pt x="6176618" y="0"/>
                </a:lnTo>
                <a:lnTo>
                  <a:pt x="6176618" y="6472648"/>
                </a:lnTo>
                <a:lnTo>
                  <a:pt x="0" y="6472648"/>
                </a:lnTo>
                <a:lnTo>
                  <a:pt x="0" y="0"/>
                </a:lnTo>
                <a:close/>
              </a:path>
            </a:pathLst>
          </a:custGeom>
          <a:blipFill>
            <a:blip r:embed="rId2"/>
            <a:stretch>
              <a:fillRect l="0" t="0" r="0" b="0"/>
            </a:stretch>
          </a:blipFill>
        </p:spPr>
      </p:sp>
      <p:sp>
        <p:nvSpPr>
          <p:cNvPr name="Freeform 4" id="4"/>
          <p:cNvSpPr/>
          <p:nvPr/>
        </p:nvSpPr>
        <p:spPr>
          <a:xfrm flipH="false" flipV="false" rot="0">
            <a:off x="7528521" y="2141859"/>
            <a:ext cx="6176618" cy="6472648"/>
          </a:xfrm>
          <a:custGeom>
            <a:avLst/>
            <a:gdLst/>
            <a:ahLst/>
            <a:cxnLst/>
            <a:rect r="r" b="b" t="t" l="l"/>
            <a:pathLst>
              <a:path h="6472648" w="6176618">
                <a:moveTo>
                  <a:pt x="0" y="0"/>
                </a:moveTo>
                <a:lnTo>
                  <a:pt x="6176619" y="0"/>
                </a:lnTo>
                <a:lnTo>
                  <a:pt x="6176619" y="6472648"/>
                </a:lnTo>
                <a:lnTo>
                  <a:pt x="0" y="6472648"/>
                </a:lnTo>
                <a:lnTo>
                  <a:pt x="0" y="0"/>
                </a:lnTo>
                <a:close/>
              </a:path>
            </a:pathLst>
          </a:custGeom>
          <a:blipFill>
            <a:blip r:embed="rId3"/>
            <a:stretch>
              <a:fillRect l="0" t="0" r="0" b="0"/>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157049"/>
            <a:ext cx="8465646" cy="4985268"/>
          </a:xfrm>
          <a:custGeom>
            <a:avLst/>
            <a:gdLst/>
            <a:ahLst/>
            <a:cxnLst/>
            <a:rect r="r" b="b" t="t" l="l"/>
            <a:pathLst>
              <a:path h="4985268" w="8465646">
                <a:moveTo>
                  <a:pt x="0" y="0"/>
                </a:moveTo>
                <a:lnTo>
                  <a:pt x="8465646" y="0"/>
                </a:lnTo>
                <a:lnTo>
                  <a:pt x="8465646" y="4985268"/>
                </a:lnTo>
                <a:lnTo>
                  <a:pt x="0" y="4985268"/>
                </a:lnTo>
                <a:lnTo>
                  <a:pt x="0" y="0"/>
                </a:lnTo>
                <a:close/>
              </a:path>
            </a:pathLst>
          </a:custGeom>
          <a:blipFill>
            <a:blip r:embed="rId2"/>
            <a:stretch>
              <a:fillRect l="0" t="0" r="0" b="-1717"/>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66172" y="7513792"/>
            <a:ext cx="10907483" cy="9239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mengirimkan pesan berupa Integer  kepada control yang berisi langkah dari player.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133734"/>
            <a:ext cx="15893128" cy="3400831"/>
          </a:xfrm>
          <a:custGeom>
            <a:avLst/>
            <a:gdLst/>
            <a:ahLst/>
            <a:cxnLst/>
            <a:rect r="r" b="b" t="t" l="l"/>
            <a:pathLst>
              <a:path h="3400831" w="15893128">
                <a:moveTo>
                  <a:pt x="0" y="0"/>
                </a:moveTo>
                <a:lnTo>
                  <a:pt x="15893128" y="0"/>
                </a:lnTo>
                <a:lnTo>
                  <a:pt x="15893128" y="3400832"/>
                </a:lnTo>
                <a:lnTo>
                  <a:pt x="0" y="3400832"/>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CHECK_WIN</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6" id="6"/>
          <p:cNvSpPr txBox="true"/>
          <p:nvPr/>
        </p:nvSpPr>
        <p:spPr>
          <a:xfrm rot="0">
            <a:off x="1366172" y="5887125"/>
            <a:ext cx="13326616" cy="18764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ini digunakan untuk mengecek apakah ada yang menang antara player atau computer. Ketika player menang, fungsi akan mengembalikan nilai -1. Ketika computer menang, fungsi akan mengembalikan nilai 1. Ketika tidak ada yang menang atau kalah, fungsi akan mengembalikan nilai 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1852805"/>
            <a:ext cx="4699978" cy="7405495"/>
          </a:xfrm>
          <a:custGeom>
            <a:avLst/>
            <a:gdLst/>
            <a:ahLst/>
            <a:cxnLst/>
            <a:rect r="r" b="b" t="t" l="l"/>
            <a:pathLst>
              <a:path h="7405495" w="4699978">
                <a:moveTo>
                  <a:pt x="0" y="0"/>
                </a:moveTo>
                <a:lnTo>
                  <a:pt x="4699978" y="0"/>
                </a:lnTo>
                <a:lnTo>
                  <a:pt x="4699978" y="7405495"/>
                </a:lnTo>
                <a:lnTo>
                  <a:pt x="0" y="7405495"/>
                </a:lnTo>
                <a:lnTo>
                  <a:pt x="0" y="0"/>
                </a:lnTo>
                <a:close/>
              </a:path>
            </a:pathLst>
          </a:custGeom>
          <a:blipFill>
            <a:blip r:embed="rId2"/>
            <a:stretch>
              <a:fillRect l="0" t="-3907"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MINIMAX</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6" id="6"/>
          <p:cNvSpPr txBox="true"/>
          <p:nvPr/>
        </p:nvSpPr>
        <p:spPr>
          <a:xfrm rot="0">
            <a:off x="6596551" y="2527510"/>
            <a:ext cx="10662749"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ini digunakan untuk mencoba semua kemungkinan langkah yang bisa dilakukan untuk menghasilkan langkah terbaik yang dapat dilakukan oleh computer.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228758"/>
            <a:ext cx="5674690" cy="6825133"/>
          </a:xfrm>
          <a:custGeom>
            <a:avLst/>
            <a:gdLst/>
            <a:ahLst/>
            <a:cxnLst/>
            <a:rect r="r" b="b" t="t" l="l"/>
            <a:pathLst>
              <a:path h="6825133" w="5674690">
                <a:moveTo>
                  <a:pt x="0" y="0"/>
                </a:moveTo>
                <a:lnTo>
                  <a:pt x="5674690" y="0"/>
                </a:lnTo>
                <a:lnTo>
                  <a:pt x="5674690" y="6825133"/>
                </a:lnTo>
                <a:lnTo>
                  <a:pt x="0" y="6825133"/>
                </a:lnTo>
                <a:lnTo>
                  <a:pt x="0" y="0"/>
                </a:lnTo>
                <a:close/>
              </a:path>
            </a:pathLst>
          </a:custGeom>
          <a:blipFill>
            <a:blip r:embed="rId2"/>
            <a:stretch>
              <a:fillRect l="0" t="-6571"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COMPUTER_MOVE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6" id="6"/>
          <p:cNvSpPr txBox="true"/>
          <p:nvPr/>
        </p:nvSpPr>
        <p:spPr>
          <a:xfrm rot="0">
            <a:off x="7526247" y="2628018"/>
            <a:ext cx="8828484"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ini digunakan untuk menggerakan computer berdasarkan langkah terbaik yang mungkin untuk dilakukan.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1962596"/>
            <a:ext cx="10764276" cy="3837647"/>
          </a:xfrm>
          <a:custGeom>
            <a:avLst/>
            <a:gdLst/>
            <a:ahLst/>
            <a:cxnLst/>
            <a:rect r="r" b="b" t="t" l="l"/>
            <a:pathLst>
              <a:path h="3837647" w="10764276">
                <a:moveTo>
                  <a:pt x="0" y="0"/>
                </a:moveTo>
                <a:lnTo>
                  <a:pt x="10764276" y="0"/>
                </a:lnTo>
                <a:lnTo>
                  <a:pt x="10764276" y="3837647"/>
                </a:lnTo>
                <a:lnTo>
                  <a:pt x="0" y="3837647"/>
                </a:lnTo>
                <a:lnTo>
                  <a:pt x="0" y="0"/>
                </a:lnTo>
                <a:close/>
              </a:path>
            </a:pathLst>
          </a:custGeom>
          <a:blipFill>
            <a:blip r:embed="rId2"/>
            <a:stretch>
              <a:fillRect l="0" t="-1680" r="0" b="-188660"/>
            </a:stretch>
          </a:blipFill>
        </p:spPr>
      </p:sp>
      <p:sp>
        <p:nvSpPr>
          <p:cNvPr name="Freeform 4" id="4"/>
          <p:cNvSpPr/>
          <p:nvPr/>
        </p:nvSpPr>
        <p:spPr>
          <a:xfrm flipH="false" flipV="false" rot="0">
            <a:off x="1028700" y="6519264"/>
            <a:ext cx="10764276" cy="2617897"/>
          </a:xfrm>
          <a:custGeom>
            <a:avLst/>
            <a:gdLst/>
            <a:ahLst/>
            <a:cxnLst/>
            <a:rect r="r" b="b" t="t" l="l"/>
            <a:pathLst>
              <a:path h="2617897" w="10764276">
                <a:moveTo>
                  <a:pt x="0" y="0"/>
                </a:moveTo>
                <a:lnTo>
                  <a:pt x="10764276" y="0"/>
                </a:lnTo>
                <a:lnTo>
                  <a:pt x="10764276" y="2617897"/>
                </a:lnTo>
                <a:lnTo>
                  <a:pt x="0" y="2617897"/>
                </a:lnTo>
                <a:lnTo>
                  <a:pt x="0" y="0"/>
                </a:lnTo>
                <a:close/>
              </a:path>
            </a:pathLst>
          </a:custGeom>
          <a:blipFill>
            <a:blip r:embed="rId3"/>
            <a:stretch>
              <a:fillRect l="0" t="0" r="0" b="-200276"/>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TOPIC_CALLBACK</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7" id="7"/>
          <p:cNvSpPr txBox="true"/>
          <p:nvPr/>
        </p:nvSpPr>
        <p:spPr>
          <a:xfrm rot="0">
            <a:off x="1366172" y="6109690"/>
            <a:ext cx="9241824" cy="4476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ini digunakan untuk menerima pesan dari vision.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9163050" y="1136271"/>
            <a:ext cx="0" cy="470659"/>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1223942" y="4273721"/>
            <a:ext cx="7064058" cy="6013279"/>
          </a:xfrm>
          <a:custGeom>
            <a:avLst/>
            <a:gdLst/>
            <a:ahLst/>
            <a:cxnLst/>
            <a:rect r="r" b="b" t="t" l="l"/>
            <a:pathLst>
              <a:path h="6013279" w="7064058">
                <a:moveTo>
                  <a:pt x="0" y="0"/>
                </a:moveTo>
                <a:lnTo>
                  <a:pt x="7064058" y="0"/>
                </a:lnTo>
                <a:lnTo>
                  <a:pt x="7064058" y="6013279"/>
                </a:lnTo>
                <a:lnTo>
                  <a:pt x="0" y="6013279"/>
                </a:lnTo>
                <a:lnTo>
                  <a:pt x="0" y="0"/>
                </a:lnTo>
                <a:close/>
              </a:path>
            </a:pathLst>
          </a:custGeom>
          <a:blipFill>
            <a:blip r:embed="rId2"/>
            <a:stretch>
              <a:fillRect l="0" t="0" r="0" b="0"/>
            </a:stretch>
          </a:blipFill>
        </p:spPr>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047750" y="2060111"/>
            <a:ext cx="6001363" cy="2718435"/>
          </a:xfrm>
          <a:prstGeom prst="rect">
            <a:avLst/>
          </a:prstGeom>
        </p:spPr>
        <p:txBody>
          <a:bodyPr anchor="t" rtlCol="false" tIns="0" lIns="0" bIns="0" rIns="0">
            <a:spAutoFit/>
          </a:bodyPr>
          <a:lstStyle/>
          <a:p>
            <a:pPr marL="518160" indent="-259080" lvl="1">
              <a:lnSpc>
                <a:spcPts val="3600"/>
              </a:lnSpc>
              <a:buFont typeface="Arial"/>
              <a:buChar char="•"/>
            </a:pPr>
            <a:r>
              <a:rPr lang="en-US" sz="2400" spc="120">
                <a:solidFill>
                  <a:srgbClr val="FFFFFF"/>
                </a:solidFill>
                <a:latin typeface="Montserrat Bold"/>
              </a:rPr>
              <a:t>GET_CORNERS_POINT</a:t>
            </a:r>
          </a:p>
          <a:p>
            <a:pPr marL="518160" indent="-259080" lvl="1">
              <a:lnSpc>
                <a:spcPts val="3600"/>
              </a:lnSpc>
              <a:buFont typeface="Arial"/>
              <a:buChar char="•"/>
            </a:pPr>
            <a:r>
              <a:rPr lang="en-US" sz="2400" spc="120">
                <a:solidFill>
                  <a:srgbClr val="FFFFFF"/>
                </a:solidFill>
                <a:latin typeface="Montserrat Bold"/>
              </a:rPr>
              <a:t>PLAYER_MOVE</a:t>
            </a:r>
          </a:p>
          <a:p>
            <a:pPr marL="518160" indent="-259080" lvl="1">
              <a:lnSpc>
                <a:spcPts val="3600"/>
              </a:lnSpc>
              <a:buFont typeface="Arial"/>
              <a:buChar char="•"/>
            </a:pPr>
            <a:r>
              <a:rPr lang="en-US" sz="2400" spc="120">
                <a:solidFill>
                  <a:srgbClr val="FFFFFF"/>
                </a:solidFill>
                <a:latin typeface="Montserrat Bold"/>
              </a:rPr>
              <a:t>COMPUTER_MOVE</a:t>
            </a:r>
          </a:p>
          <a:p>
            <a:pPr marL="518160" indent="-259080" lvl="1">
              <a:lnSpc>
                <a:spcPts val="3600"/>
              </a:lnSpc>
              <a:buFont typeface="Arial"/>
              <a:buChar char="•"/>
            </a:pPr>
            <a:r>
              <a:rPr lang="en-US" sz="2400" spc="120">
                <a:solidFill>
                  <a:srgbClr val="FFFFFF"/>
                </a:solidFill>
                <a:latin typeface="Montserrat Bold"/>
              </a:rPr>
              <a:t>STRING_CALLBACK</a:t>
            </a:r>
          </a:p>
          <a:p>
            <a:pPr marL="518160" indent="-259080" lvl="1">
              <a:lnSpc>
                <a:spcPts val="3600"/>
              </a:lnSpc>
              <a:buFont typeface="Arial"/>
              <a:buChar char="•"/>
            </a:pPr>
            <a:r>
              <a:rPr lang="en-US" sz="2400" spc="120">
                <a:solidFill>
                  <a:srgbClr val="FFFFFF"/>
                </a:solidFill>
                <a:latin typeface="Montserrat Bold"/>
              </a:rPr>
              <a:t>CALLBACK</a:t>
            </a:r>
          </a:p>
          <a:p>
            <a:pPr marL="518160" indent="-259080" lvl="1">
              <a:lnSpc>
                <a:spcPts val="3600"/>
              </a:lnSpc>
              <a:buFont typeface="Arial"/>
              <a:buChar char="•"/>
            </a:pPr>
            <a:r>
              <a:rPr lang="en-US" sz="2400" spc="120">
                <a:solidFill>
                  <a:srgbClr val="FFFFFF"/>
                </a:solidFill>
                <a:latin typeface="Montserrat Bold"/>
              </a:rPr>
              <a:t>CAMERA_FRAME</a:t>
            </a:r>
          </a:p>
        </p:txBody>
      </p:sp>
      <p:sp>
        <p:nvSpPr>
          <p:cNvPr name="TextBox 7" id="7"/>
          <p:cNvSpPr txBox="true"/>
          <p:nvPr/>
        </p:nvSpPr>
        <p:spPr>
          <a:xfrm rot="0">
            <a:off x="94814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8" id="8"/>
          <p:cNvSpPr txBox="true"/>
          <p:nvPr/>
        </p:nvSpPr>
        <p:spPr>
          <a:xfrm rot="0">
            <a:off x="9163050" y="2060111"/>
            <a:ext cx="6001363" cy="1804035"/>
          </a:xfrm>
          <a:prstGeom prst="rect">
            <a:avLst/>
          </a:prstGeom>
        </p:spPr>
        <p:txBody>
          <a:bodyPr anchor="t" rtlCol="false" tIns="0" lIns="0" bIns="0" rIns="0">
            <a:spAutoFit/>
          </a:bodyPr>
          <a:lstStyle/>
          <a:p>
            <a:pPr marL="518160" indent="-259080" lvl="1">
              <a:lnSpc>
                <a:spcPts val="3600"/>
              </a:lnSpc>
              <a:buFont typeface="Arial"/>
              <a:buChar char="•"/>
            </a:pPr>
            <a:r>
              <a:rPr lang="en-US" sz="2400" spc="120">
                <a:solidFill>
                  <a:srgbClr val="FFFFFF"/>
                </a:solidFill>
                <a:latin typeface="Montserrat Bold"/>
              </a:rPr>
              <a:t>CHECK_WIN</a:t>
            </a:r>
          </a:p>
          <a:p>
            <a:pPr marL="518160" indent="-259080" lvl="1">
              <a:lnSpc>
                <a:spcPts val="3600"/>
              </a:lnSpc>
              <a:buFont typeface="Arial"/>
              <a:buChar char="•"/>
            </a:pPr>
            <a:r>
              <a:rPr lang="en-US" sz="2400" spc="120">
                <a:solidFill>
                  <a:srgbClr val="FFFFFF"/>
                </a:solidFill>
                <a:latin typeface="Montserrat Bold"/>
              </a:rPr>
              <a:t>MINIMAX</a:t>
            </a:r>
          </a:p>
          <a:p>
            <a:pPr marL="518160" indent="-259080" lvl="1">
              <a:lnSpc>
                <a:spcPts val="3600"/>
              </a:lnSpc>
              <a:buFont typeface="Arial"/>
              <a:buChar char="•"/>
            </a:pPr>
            <a:r>
              <a:rPr lang="en-US" sz="2400" spc="120">
                <a:solidFill>
                  <a:srgbClr val="FFFFFF"/>
                </a:solidFill>
                <a:latin typeface="Montserrat Bold"/>
              </a:rPr>
              <a:t>COMPUTER_MOVE</a:t>
            </a:r>
          </a:p>
          <a:p>
            <a:pPr marL="518160" indent="-259080" lvl="1">
              <a:lnSpc>
                <a:spcPts val="3600"/>
              </a:lnSpc>
              <a:buFont typeface="Arial"/>
              <a:buChar char="•"/>
            </a:pPr>
            <a:r>
              <a:rPr lang="en-US" sz="2400" spc="120">
                <a:solidFill>
                  <a:srgbClr val="FFFFFF"/>
                </a:solidFill>
                <a:latin typeface="Montserrat Bold"/>
              </a:rPr>
              <a:t>TOPIC_CALLBACK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1874511"/>
            <a:ext cx="7229536" cy="7223779"/>
          </a:xfrm>
          <a:custGeom>
            <a:avLst/>
            <a:gdLst/>
            <a:ahLst/>
            <a:cxnLst/>
            <a:rect r="r" b="b" t="t" l="l"/>
            <a:pathLst>
              <a:path h="7223779" w="7229536">
                <a:moveTo>
                  <a:pt x="0" y="0"/>
                </a:moveTo>
                <a:lnTo>
                  <a:pt x="7229536" y="0"/>
                </a:lnTo>
                <a:lnTo>
                  <a:pt x="7229536" y="7223779"/>
                </a:lnTo>
                <a:lnTo>
                  <a:pt x="0" y="7223779"/>
                </a:lnTo>
                <a:lnTo>
                  <a:pt x="0" y="0"/>
                </a:lnTo>
                <a:close/>
              </a:path>
            </a:pathLst>
          </a:custGeom>
          <a:blipFill>
            <a:blip r:embed="rId2"/>
            <a:stretch>
              <a:fillRect l="-11986" t="-54244" r="-36906" b="0"/>
            </a:stretch>
          </a:blipFill>
        </p:spPr>
      </p:sp>
      <p:sp>
        <p:nvSpPr>
          <p:cNvPr name="Freeform 4" id="4"/>
          <p:cNvSpPr/>
          <p:nvPr/>
        </p:nvSpPr>
        <p:spPr>
          <a:xfrm flipH="false" flipV="false" rot="0">
            <a:off x="8595708" y="4636760"/>
            <a:ext cx="8541928" cy="3617015"/>
          </a:xfrm>
          <a:custGeom>
            <a:avLst/>
            <a:gdLst/>
            <a:ahLst/>
            <a:cxnLst/>
            <a:rect r="r" b="b" t="t" l="l"/>
            <a:pathLst>
              <a:path h="3617015" w="8541928">
                <a:moveTo>
                  <a:pt x="0" y="0"/>
                </a:moveTo>
                <a:lnTo>
                  <a:pt x="8541929" y="0"/>
                </a:lnTo>
                <a:lnTo>
                  <a:pt x="8541929" y="3617016"/>
                </a:lnTo>
                <a:lnTo>
                  <a:pt x="0" y="3617016"/>
                </a:lnTo>
                <a:lnTo>
                  <a:pt x="0" y="0"/>
                </a:lnTo>
                <a:close/>
              </a:path>
            </a:pathLst>
          </a:custGeom>
          <a:blipFill>
            <a:blip r:embed="rId3"/>
            <a:stretch>
              <a:fillRect l="0" t="0" r="0" b="-72462"/>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TOPIC_CALLBACK</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7" id="7"/>
          <p:cNvSpPr txBox="true"/>
          <p:nvPr/>
        </p:nvSpPr>
        <p:spPr>
          <a:xfrm rot="0">
            <a:off x="8924513" y="1807836"/>
            <a:ext cx="8213124" cy="28289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mengecek apakah player menang atau seri. Apabila menang, pesan String berisi “WIN“ akan dikirim ke vision. Apabila seri. Apabila menang, pesan String berisi “WIN“ akan dikirim ke vision. Apabila seri, pesan String berisi “DRAW“ akan dikirim ke vision.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440165" y="1874511"/>
            <a:ext cx="7606011" cy="7187950"/>
          </a:xfrm>
          <a:custGeom>
            <a:avLst/>
            <a:gdLst/>
            <a:ahLst/>
            <a:cxnLst/>
            <a:rect r="r" b="b" t="t" l="l"/>
            <a:pathLst>
              <a:path h="7187950" w="7606011">
                <a:moveTo>
                  <a:pt x="0" y="0"/>
                </a:moveTo>
                <a:lnTo>
                  <a:pt x="7606011" y="0"/>
                </a:lnTo>
                <a:lnTo>
                  <a:pt x="7606011" y="7187950"/>
                </a:lnTo>
                <a:lnTo>
                  <a:pt x="0" y="7187950"/>
                </a:lnTo>
                <a:lnTo>
                  <a:pt x="0" y="0"/>
                </a:lnTo>
                <a:close/>
              </a:path>
            </a:pathLst>
          </a:custGeom>
          <a:blipFill>
            <a:blip r:embed="rId2"/>
            <a:stretch>
              <a:fillRect l="0" t="0" r="0" b="0"/>
            </a:stretch>
          </a:blipFill>
        </p:spPr>
      </p:sp>
      <p:sp>
        <p:nvSpPr>
          <p:cNvPr name="Freeform 4" id="4"/>
          <p:cNvSpPr/>
          <p:nvPr/>
        </p:nvSpPr>
        <p:spPr>
          <a:xfrm flipH="false" flipV="false" rot="0">
            <a:off x="9267831" y="5991225"/>
            <a:ext cx="8100070" cy="2960641"/>
          </a:xfrm>
          <a:custGeom>
            <a:avLst/>
            <a:gdLst/>
            <a:ahLst/>
            <a:cxnLst/>
            <a:rect r="r" b="b" t="t" l="l"/>
            <a:pathLst>
              <a:path h="2960641" w="8100070">
                <a:moveTo>
                  <a:pt x="0" y="0"/>
                </a:moveTo>
                <a:lnTo>
                  <a:pt x="8100069" y="0"/>
                </a:lnTo>
                <a:lnTo>
                  <a:pt x="8100069" y="2960641"/>
                </a:lnTo>
                <a:lnTo>
                  <a:pt x="0" y="2960641"/>
                </a:lnTo>
                <a:lnTo>
                  <a:pt x="0" y="0"/>
                </a:lnTo>
                <a:close/>
              </a:path>
            </a:pathLst>
          </a:custGeom>
          <a:blipFill>
            <a:blip r:embed="rId3"/>
            <a:stretch>
              <a:fillRect l="0" t="0" r="0" b="-99798"/>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TOPIC_CALLBACK</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CONTROL</a:t>
            </a:r>
          </a:p>
        </p:txBody>
      </p:sp>
      <p:sp>
        <p:nvSpPr>
          <p:cNvPr name="TextBox 7" id="7"/>
          <p:cNvSpPr txBox="true"/>
          <p:nvPr/>
        </p:nvSpPr>
        <p:spPr>
          <a:xfrm rot="0">
            <a:off x="9547881" y="1647825"/>
            <a:ext cx="7711419" cy="42576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memanggil fungsi computer_move untuk mendapatkan langkah dari computer dan mengirimkan pesan Integer berisi langkahnya kembali ke vision. Setelah itu,  akan di cek apakah player kalah atau tidak. Apabila kalah, pesan String berisi “LOSE“ akan dikirim ke vision. Selain itu, pesan Integer yang berisi langkah dari computer juga akan dikirim ke vision.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grpSp>
        <p:nvGrpSpPr>
          <p:cNvPr name="Group 2" id="2"/>
          <p:cNvGrpSpPr/>
          <p:nvPr/>
        </p:nvGrpSpPr>
        <p:grpSpPr>
          <a:xfrm rot="0">
            <a:off x="0" y="6472084"/>
            <a:ext cx="10815431" cy="3814916"/>
            <a:chOff x="0" y="0"/>
            <a:chExt cx="2848509" cy="1004752"/>
          </a:xfrm>
        </p:grpSpPr>
        <p:sp>
          <p:nvSpPr>
            <p:cNvPr name="Freeform 3" id="3"/>
            <p:cNvSpPr/>
            <p:nvPr/>
          </p:nvSpPr>
          <p:spPr>
            <a:xfrm flipH="false" flipV="false" rot="0">
              <a:off x="0" y="0"/>
              <a:ext cx="2848509" cy="1004752"/>
            </a:xfrm>
            <a:custGeom>
              <a:avLst/>
              <a:gdLst/>
              <a:ahLst/>
              <a:cxnLst/>
              <a:rect r="r" b="b" t="t" l="l"/>
              <a:pathLst>
                <a:path h="1004752" w="2848509">
                  <a:moveTo>
                    <a:pt x="0" y="0"/>
                  </a:moveTo>
                  <a:lnTo>
                    <a:pt x="2848509" y="0"/>
                  </a:lnTo>
                  <a:lnTo>
                    <a:pt x="2848509" y="1004752"/>
                  </a:lnTo>
                  <a:lnTo>
                    <a:pt x="0" y="1004752"/>
                  </a:lnTo>
                  <a:close/>
                </a:path>
              </a:pathLst>
            </a:custGeom>
            <a:solidFill>
              <a:srgbClr val="EFEFEF"/>
            </a:solidFill>
          </p:spPr>
        </p:sp>
        <p:sp>
          <p:nvSpPr>
            <p:cNvPr name="TextBox 4" id="4"/>
            <p:cNvSpPr txBox="true"/>
            <p:nvPr/>
          </p:nvSpPr>
          <p:spPr>
            <a:xfrm>
              <a:off x="0" y="-38100"/>
              <a:ext cx="2848509" cy="104285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763901" y="1704234"/>
            <a:ext cx="10394738" cy="7029327"/>
            <a:chOff x="0" y="0"/>
            <a:chExt cx="13859651" cy="9372436"/>
          </a:xfrm>
        </p:grpSpPr>
        <p:pic>
          <p:nvPicPr>
            <p:cNvPr name="Picture 6" id="6"/>
            <p:cNvPicPr>
              <a:picLocks noChangeAspect="true"/>
            </p:cNvPicPr>
            <p:nvPr/>
          </p:nvPicPr>
          <p:blipFill>
            <a:blip r:embed="rId2"/>
            <a:srcRect l="25507" t="0" r="25507" b="0"/>
            <a:stretch>
              <a:fillRect/>
            </a:stretch>
          </p:blipFill>
          <p:spPr>
            <a:xfrm flipH="false" flipV="false">
              <a:off x="0" y="0"/>
              <a:ext cx="13859651" cy="9372436"/>
            </a:xfrm>
            <a:prstGeom prst="rect">
              <a:avLst/>
            </a:prstGeom>
          </p:spPr>
        </p:pic>
      </p:grpSp>
      <p:sp>
        <p:nvSpPr>
          <p:cNvPr name="TextBox 7" id="7"/>
          <p:cNvSpPr txBox="true"/>
          <p:nvPr/>
        </p:nvSpPr>
        <p:spPr>
          <a:xfrm rot="0">
            <a:off x="10615011" y="3695700"/>
            <a:ext cx="6166872" cy="3124200"/>
          </a:xfrm>
          <a:prstGeom prst="rect">
            <a:avLst/>
          </a:prstGeom>
        </p:spPr>
        <p:txBody>
          <a:bodyPr anchor="t" rtlCol="false" tIns="0" lIns="0" bIns="0" rIns="0">
            <a:spAutoFit/>
          </a:bodyPr>
          <a:lstStyle/>
          <a:p>
            <a:pPr>
              <a:lnSpc>
                <a:spcPts val="12000"/>
              </a:lnSpc>
            </a:pPr>
            <a:r>
              <a:rPr lang="en-US" sz="12000">
                <a:solidFill>
                  <a:srgbClr val="FFFFFF"/>
                </a:solidFill>
                <a:latin typeface="Montserrat Bold"/>
              </a:rPr>
              <a:t>THANKYOU!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040014"/>
            <a:ext cx="10786811" cy="4201355"/>
          </a:xfrm>
          <a:custGeom>
            <a:avLst/>
            <a:gdLst/>
            <a:ahLst/>
            <a:cxnLst/>
            <a:rect r="r" b="b" t="t" l="l"/>
            <a:pathLst>
              <a:path h="4201355" w="10786811">
                <a:moveTo>
                  <a:pt x="0" y="0"/>
                </a:moveTo>
                <a:lnTo>
                  <a:pt x="10786811" y="0"/>
                </a:lnTo>
                <a:lnTo>
                  <a:pt x="10786811" y="4201354"/>
                </a:lnTo>
                <a:lnTo>
                  <a:pt x="0" y="4201354"/>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GET_CORNERS_POINT</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85222" y="6500207"/>
            <a:ext cx="7283807"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mendapatkan corner point atau titik-titik dari grid tictactoe yang telah dibuat</a:t>
            </a:r>
            <a:r>
              <a:rPr lang="en-US" sz="2500">
                <a:solidFill>
                  <a:srgbClr val="0C0D0F"/>
                </a:solidFill>
                <a:latin typeface="Montserrat"/>
              </a:rPr>
              <a: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040014"/>
            <a:ext cx="9658955" cy="3762066"/>
          </a:xfrm>
          <a:custGeom>
            <a:avLst/>
            <a:gdLst/>
            <a:ahLst/>
            <a:cxnLst/>
            <a:rect r="r" b="b" t="t" l="l"/>
            <a:pathLst>
              <a:path h="3762066" w="9658955">
                <a:moveTo>
                  <a:pt x="0" y="0"/>
                </a:moveTo>
                <a:lnTo>
                  <a:pt x="9658955" y="0"/>
                </a:lnTo>
                <a:lnTo>
                  <a:pt x="9658955" y="3762066"/>
                </a:lnTo>
                <a:lnTo>
                  <a:pt x="0" y="3762066"/>
                </a:lnTo>
                <a:lnTo>
                  <a:pt x="0" y="0"/>
                </a:lnTo>
                <a:close/>
              </a:path>
            </a:pathLst>
          </a:custGeom>
          <a:blipFill>
            <a:blip r:embed="rId2"/>
            <a:stretch>
              <a:fillRect l="0" t="0" r="0" b="0"/>
            </a:stretch>
          </a:blipFill>
        </p:spPr>
      </p:sp>
      <p:sp>
        <p:nvSpPr>
          <p:cNvPr name="Freeform 4" id="4"/>
          <p:cNvSpPr/>
          <p:nvPr/>
        </p:nvSpPr>
        <p:spPr>
          <a:xfrm flipH="false" flipV="false" rot="0">
            <a:off x="11555863" y="2040014"/>
            <a:ext cx="5703437" cy="6053399"/>
          </a:xfrm>
          <a:custGeom>
            <a:avLst/>
            <a:gdLst/>
            <a:ahLst/>
            <a:cxnLst/>
            <a:rect r="r" b="b" t="t" l="l"/>
            <a:pathLst>
              <a:path h="6053399" w="5703437">
                <a:moveTo>
                  <a:pt x="0" y="0"/>
                </a:moveTo>
                <a:lnTo>
                  <a:pt x="5703437" y="0"/>
                </a:lnTo>
                <a:lnTo>
                  <a:pt x="5703437" y="6053399"/>
                </a:lnTo>
                <a:lnTo>
                  <a:pt x="0" y="6053399"/>
                </a:lnTo>
                <a:lnTo>
                  <a:pt x="0" y="0"/>
                </a:lnTo>
                <a:close/>
              </a:path>
            </a:pathLst>
          </a:custGeom>
          <a:blipFill>
            <a:blip r:embed="rId3"/>
            <a:stretch>
              <a:fillRect l="0" t="0" r="0" b="0"/>
            </a:stretch>
          </a:blipFill>
        </p:spPr>
      </p:sp>
      <p:sp>
        <p:nvSpPr>
          <p:cNvPr name="Freeform 5" id="5"/>
          <p:cNvSpPr/>
          <p:nvPr/>
        </p:nvSpPr>
        <p:spPr>
          <a:xfrm flipH="false" flipV="false" rot="0">
            <a:off x="1375697" y="8445838"/>
            <a:ext cx="15893128" cy="530557"/>
          </a:xfrm>
          <a:custGeom>
            <a:avLst/>
            <a:gdLst/>
            <a:ahLst/>
            <a:cxnLst/>
            <a:rect r="r" b="b" t="t" l="l"/>
            <a:pathLst>
              <a:path h="530557" w="15893128">
                <a:moveTo>
                  <a:pt x="0" y="0"/>
                </a:moveTo>
                <a:lnTo>
                  <a:pt x="15893128" y="0"/>
                </a:lnTo>
                <a:lnTo>
                  <a:pt x="15893128" y="530557"/>
                </a:lnTo>
                <a:lnTo>
                  <a:pt x="0" y="530557"/>
                </a:lnTo>
                <a:lnTo>
                  <a:pt x="0" y="0"/>
                </a:lnTo>
                <a:close/>
              </a:path>
            </a:pathLst>
          </a:custGeom>
          <a:blipFill>
            <a:blip r:embed="rId4"/>
            <a:stretch>
              <a:fillRect l="0" t="0" r="0" b="0"/>
            </a:stretch>
          </a:blipFill>
        </p:spPr>
      </p:sp>
      <p:sp>
        <p:nvSpPr>
          <p:cNvPr name="TextBox 6" id="6"/>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GET_CORNERS_POINT</a:t>
            </a:r>
          </a:p>
        </p:txBody>
      </p:sp>
      <p:sp>
        <p:nvSpPr>
          <p:cNvPr name="TextBox 7" id="7"/>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8" id="8"/>
          <p:cNvSpPr txBox="true"/>
          <p:nvPr/>
        </p:nvSpPr>
        <p:spPr>
          <a:xfrm rot="0">
            <a:off x="1366172" y="6059255"/>
            <a:ext cx="7283807"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mendapatkan corner point atau titik-titik dari grid tictactoe yang telah dibuat</a:t>
            </a:r>
            <a:r>
              <a:rPr lang="en-US" sz="2500">
                <a:solidFill>
                  <a:srgbClr val="0C0D0F"/>
                </a:solidFill>
                <a:latin typeface="Montserrat"/>
              </a:rPr>
              <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301567"/>
            <a:ext cx="9726943" cy="2415945"/>
          </a:xfrm>
          <a:custGeom>
            <a:avLst/>
            <a:gdLst/>
            <a:ahLst/>
            <a:cxnLst/>
            <a:rect r="r" b="b" t="t" l="l"/>
            <a:pathLst>
              <a:path h="2415945" w="9726943">
                <a:moveTo>
                  <a:pt x="0" y="0"/>
                </a:moveTo>
                <a:lnTo>
                  <a:pt x="9726943" y="0"/>
                </a:lnTo>
                <a:lnTo>
                  <a:pt x="9726943" y="2415945"/>
                </a:lnTo>
                <a:lnTo>
                  <a:pt x="0" y="2415945"/>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PLAYER_MOVE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66172" y="5010195"/>
            <a:ext cx="7503571"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menggambar lingkaran berwarna merah pada kotak yang dipilih sebagai langkah player</a:t>
            </a:r>
          </a:p>
        </p:txBody>
      </p:sp>
      <p:sp>
        <p:nvSpPr>
          <p:cNvPr name="Freeform 7" id="7"/>
          <p:cNvSpPr/>
          <p:nvPr/>
        </p:nvSpPr>
        <p:spPr>
          <a:xfrm flipH="false" flipV="false" rot="0">
            <a:off x="11555863" y="2301567"/>
            <a:ext cx="5703437" cy="6053399"/>
          </a:xfrm>
          <a:custGeom>
            <a:avLst/>
            <a:gdLst/>
            <a:ahLst/>
            <a:cxnLst/>
            <a:rect r="r" b="b" t="t" l="l"/>
            <a:pathLst>
              <a:path h="6053399" w="5703437">
                <a:moveTo>
                  <a:pt x="0" y="0"/>
                </a:moveTo>
                <a:lnTo>
                  <a:pt x="5703437" y="0"/>
                </a:lnTo>
                <a:lnTo>
                  <a:pt x="5703437" y="6053399"/>
                </a:lnTo>
                <a:lnTo>
                  <a:pt x="0" y="605339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301567"/>
            <a:ext cx="9815126" cy="2429958"/>
          </a:xfrm>
          <a:custGeom>
            <a:avLst/>
            <a:gdLst/>
            <a:ahLst/>
            <a:cxnLst/>
            <a:rect r="r" b="b" t="t" l="l"/>
            <a:pathLst>
              <a:path h="2429958" w="9815126">
                <a:moveTo>
                  <a:pt x="0" y="0"/>
                </a:moveTo>
                <a:lnTo>
                  <a:pt x="9815126" y="0"/>
                </a:lnTo>
                <a:lnTo>
                  <a:pt x="9815126" y="2429958"/>
                </a:lnTo>
                <a:lnTo>
                  <a:pt x="0" y="2429958"/>
                </a:lnTo>
                <a:lnTo>
                  <a:pt x="0" y="0"/>
                </a:lnTo>
                <a:close/>
              </a:path>
            </a:pathLst>
          </a:custGeom>
          <a:blipFill>
            <a:blip r:embed="rId2"/>
            <a:stretch>
              <a:fillRect l="0" t="0" r="0" b="0"/>
            </a:stretch>
          </a:blipFill>
        </p:spPr>
      </p:sp>
      <p:sp>
        <p:nvSpPr>
          <p:cNvPr name="Freeform 4" id="4"/>
          <p:cNvSpPr/>
          <p:nvPr/>
        </p:nvSpPr>
        <p:spPr>
          <a:xfrm flipH="false" flipV="false" rot="0">
            <a:off x="11555863" y="2301567"/>
            <a:ext cx="5703437" cy="6053399"/>
          </a:xfrm>
          <a:custGeom>
            <a:avLst/>
            <a:gdLst/>
            <a:ahLst/>
            <a:cxnLst/>
            <a:rect r="r" b="b" t="t" l="l"/>
            <a:pathLst>
              <a:path h="6053399" w="5703437">
                <a:moveTo>
                  <a:pt x="0" y="0"/>
                </a:moveTo>
                <a:lnTo>
                  <a:pt x="5703437" y="0"/>
                </a:lnTo>
                <a:lnTo>
                  <a:pt x="5703437" y="6053399"/>
                </a:lnTo>
                <a:lnTo>
                  <a:pt x="0" y="6053399"/>
                </a:lnTo>
                <a:lnTo>
                  <a:pt x="0" y="0"/>
                </a:lnTo>
                <a:close/>
              </a:path>
            </a:pathLst>
          </a:custGeom>
          <a:blipFill>
            <a:blip r:embed="rId3"/>
            <a:stretch>
              <a:fillRect l="0" t="0" r="0" b="0"/>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COMPUTER_MOVE</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7" id="7"/>
          <p:cNvSpPr txBox="true"/>
          <p:nvPr/>
        </p:nvSpPr>
        <p:spPr>
          <a:xfrm rot="0">
            <a:off x="1366172" y="5000625"/>
            <a:ext cx="7503571"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menggambar lingkaran berwarna biru pada kotak yang merupakan langkah dari computer.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2301567"/>
            <a:ext cx="8071374" cy="3502672"/>
          </a:xfrm>
          <a:custGeom>
            <a:avLst/>
            <a:gdLst/>
            <a:ahLst/>
            <a:cxnLst/>
            <a:rect r="r" b="b" t="t" l="l"/>
            <a:pathLst>
              <a:path h="3502672" w="8071374">
                <a:moveTo>
                  <a:pt x="0" y="0"/>
                </a:moveTo>
                <a:lnTo>
                  <a:pt x="8071374" y="0"/>
                </a:lnTo>
                <a:lnTo>
                  <a:pt x="8071374" y="3502672"/>
                </a:lnTo>
                <a:lnTo>
                  <a:pt x="0" y="3502672"/>
                </a:lnTo>
                <a:lnTo>
                  <a:pt x="0" y="0"/>
                </a:lnTo>
                <a:close/>
              </a:path>
            </a:pathLst>
          </a:custGeom>
          <a:blipFill>
            <a:blip r:embed="rId2"/>
            <a:stretch>
              <a:fillRect l="0" t="0" r="0" b="0"/>
            </a:stretch>
          </a:blipFill>
        </p:spPr>
      </p:sp>
      <p:sp>
        <p:nvSpPr>
          <p:cNvPr name="Freeform 4" id="4"/>
          <p:cNvSpPr/>
          <p:nvPr/>
        </p:nvSpPr>
        <p:spPr>
          <a:xfrm flipH="false" flipV="false" rot="0">
            <a:off x="9437546" y="2066925"/>
            <a:ext cx="8100070" cy="5915318"/>
          </a:xfrm>
          <a:custGeom>
            <a:avLst/>
            <a:gdLst/>
            <a:ahLst/>
            <a:cxnLst/>
            <a:rect r="r" b="b" t="t" l="l"/>
            <a:pathLst>
              <a:path h="5915318" w="8100070">
                <a:moveTo>
                  <a:pt x="0" y="0"/>
                </a:moveTo>
                <a:lnTo>
                  <a:pt x="8100070" y="0"/>
                </a:lnTo>
                <a:lnTo>
                  <a:pt x="8100070" y="5915318"/>
                </a:lnTo>
                <a:lnTo>
                  <a:pt x="0" y="5915318"/>
                </a:lnTo>
                <a:lnTo>
                  <a:pt x="0" y="0"/>
                </a:lnTo>
                <a:close/>
              </a:path>
            </a:pathLst>
          </a:custGeom>
          <a:blipFill>
            <a:blip r:embed="rId3"/>
            <a:stretch>
              <a:fillRect l="0" t="0" r="0" b="0"/>
            </a:stretch>
          </a:blipFill>
        </p:spPr>
      </p:sp>
      <p:sp>
        <p:nvSpPr>
          <p:cNvPr name="TextBox 5" id="5"/>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STRING_CALLBACK</a:t>
            </a:r>
          </a:p>
        </p:txBody>
      </p:sp>
      <p:sp>
        <p:nvSpPr>
          <p:cNvPr name="TextBox 6" id="6"/>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7" id="7"/>
          <p:cNvSpPr txBox="true"/>
          <p:nvPr/>
        </p:nvSpPr>
        <p:spPr>
          <a:xfrm rot="0">
            <a:off x="1366172" y="6097793"/>
            <a:ext cx="7503571"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menerima pesan berbentuk String yang berisi pernyataan apabila player menang, kalah, atau seri.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TextBox 3" id="3"/>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CALLBACK</a:t>
            </a:r>
          </a:p>
        </p:txBody>
      </p:sp>
      <p:sp>
        <p:nvSpPr>
          <p:cNvPr name="TextBox 4" id="4"/>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5" id="5"/>
          <p:cNvSpPr txBox="true"/>
          <p:nvPr/>
        </p:nvSpPr>
        <p:spPr>
          <a:xfrm rot="0">
            <a:off x="1366172" y="6385874"/>
            <a:ext cx="7503571"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untuk menerima pesan berbentuk Integer yang berisi langkah computer hasil pengolahan dari control.</a:t>
            </a:r>
          </a:p>
        </p:txBody>
      </p:sp>
      <p:sp>
        <p:nvSpPr>
          <p:cNvPr name="Freeform 6" id="6"/>
          <p:cNvSpPr/>
          <p:nvPr/>
        </p:nvSpPr>
        <p:spPr>
          <a:xfrm flipH="false" flipV="false" rot="0">
            <a:off x="1366172" y="2301567"/>
            <a:ext cx="8098305" cy="3849004"/>
          </a:xfrm>
          <a:custGeom>
            <a:avLst/>
            <a:gdLst/>
            <a:ahLst/>
            <a:cxnLst/>
            <a:rect r="r" b="b" t="t" l="l"/>
            <a:pathLst>
              <a:path h="3849004" w="8098305">
                <a:moveTo>
                  <a:pt x="0" y="0"/>
                </a:moveTo>
                <a:lnTo>
                  <a:pt x="8098305" y="0"/>
                </a:lnTo>
                <a:lnTo>
                  <a:pt x="8098305" y="3849004"/>
                </a:lnTo>
                <a:lnTo>
                  <a:pt x="0" y="3849004"/>
                </a:lnTo>
                <a:lnTo>
                  <a:pt x="0" y="0"/>
                </a:lnTo>
                <a:close/>
              </a:path>
            </a:pathLst>
          </a:custGeom>
          <a:blipFill>
            <a:blip r:embed="rId2"/>
            <a:stretch>
              <a:fillRect l="0" t="0" r="0" b="0"/>
            </a:stretch>
          </a:blipFill>
        </p:spPr>
      </p:sp>
      <p:sp>
        <p:nvSpPr>
          <p:cNvPr name="Freeform 7" id="7"/>
          <p:cNvSpPr/>
          <p:nvPr/>
        </p:nvSpPr>
        <p:spPr>
          <a:xfrm flipH="false" flipV="false" rot="0">
            <a:off x="9464477" y="2085500"/>
            <a:ext cx="8100070" cy="5915318"/>
          </a:xfrm>
          <a:custGeom>
            <a:avLst/>
            <a:gdLst/>
            <a:ahLst/>
            <a:cxnLst/>
            <a:rect r="r" b="b" t="t" l="l"/>
            <a:pathLst>
              <a:path h="5915318" w="8100070">
                <a:moveTo>
                  <a:pt x="0" y="0"/>
                </a:moveTo>
                <a:lnTo>
                  <a:pt x="8100070" y="0"/>
                </a:lnTo>
                <a:lnTo>
                  <a:pt x="8100070" y="5915318"/>
                </a:lnTo>
                <a:lnTo>
                  <a:pt x="0" y="5915318"/>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0D0F"/>
        </a:solidFill>
      </p:bgPr>
    </p:bg>
    <p:spTree>
      <p:nvGrpSpPr>
        <p:cNvPr id="1" name=""/>
        <p:cNvGrpSpPr/>
        <p:nvPr/>
      </p:nvGrpSpPr>
      <p:grpSpPr>
        <a:xfrm>
          <a:off x="0" y="0"/>
          <a:ext cx="0" cy="0"/>
          <a:chOff x="0" y="0"/>
          <a:chExt cx="0" cy="0"/>
        </a:xfrm>
      </p:grpSpPr>
      <p:sp>
        <p:nvSpPr>
          <p:cNvPr name="AutoShape 2" id="2"/>
          <p:cNvSpPr/>
          <p:nvPr/>
        </p:nvSpPr>
        <p:spPr>
          <a:xfrm flipV="true">
            <a:off x="1047750" y="1136271"/>
            <a:ext cx="0" cy="470659"/>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366172" y="3284111"/>
            <a:ext cx="5864736" cy="5832094"/>
          </a:xfrm>
          <a:custGeom>
            <a:avLst/>
            <a:gdLst/>
            <a:ahLst/>
            <a:cxnLst/>
            <a:rect r="r" b="b" t="t" l="l"/>
            <a:pathLst>
              <a:path h="5832094" w="5864736">
                <a:moveTo>
                  <a:pt x="0" y="0"/>
                </a:moveTo>
                <a:lnTo>
                  <a:pt x="5864736" y="0"/>
                </a:lnTo>
                <a:lnTo>
                  <a:pt x="5864736" y="5832094"/>
                </a:lnTo>
                <a:lnTo>
                  <a:pt x="0" y="5832094"/>
                </a:lnTo>
                <a:lnTo>
                  <a:pt x="0" y="0"/>
                </a:lnTo>
                <a:close/>
              </a:path>
            </a:pathLst>
          </a:custGeom>
          <a:blipFill>
            <a:blip r:embed="rId2"/>
            <a:stretch>
              <a:fillRect l="0" t="0" r="0" b="0"/>
            </a:stretch>
          </a:blipFill>
        </p:spPr>
      </p:sp>
      <p:sp>
        <p:nvSpPr>
          <p:cNvPr name="TextBox 4" id="4"/>
          <p:cNvSpPr txBox="true"/>
          <p:nvPr/>
        </p:nvSpPr>
        <p:spPr>
          <a:xfrm rot="0">
            <a:off x="14213040" y="1199198"/>
            <a:ext cx="3046260" cy="306705"/>
          </a:xfrm>
          <a:prstGeom prst="rect">
            <a:avLst/>
          </a:prstGeom>
        </p:spPr>
        <p:txBody>
          <a:bodyPr anchor="t" rtlCol="false" tIns="0" lIns="0" bIns="0" rIns="0">
            <a:spAutoFit/>
          </a:bodyPr>
          <a:lstStyle/>
          <a:p>
            <a:pPr algn="r">
              <a:lnSpc>
                <a:spcPts val="2520"/>
              </a:lnSpc>
              <a:spcBef>
                <a:spcPct val="0"/>
              </a:spcBef>
            </a:pPr>
            <a:r>
              <a:rPr lang="en-US" sz="1800">
                <a:solidFill>
                  <a:srgbClr val="FFFFFF"/>
                </a:solidFill>
                <a:latin typeface="Montserrat"/>
              </a:rPr>
              <a:t>CAMERA_FRAME</a:t>
            </a:r>
          </a:p>
        </p:txBody>
      </p:sp>
      <p:sp>
        <p:nvSpPr>
          <p:cNvPr name="TextBox 5" id="5"/>
          <p:cNvSpPr txBox="true"/>
          <p:nvPr/>
        </p:nvSpPr>
        <p:spPr>
          <a:xfrm rot="0">
            <a:off x="1366172" y="1114425"/>
            <a:ext cx="3156102" cy="600075"/>
          </a:xfrm>
          <a:prstGeom prst="rect">
            <a:avLst/>
          </a:prstGeom>
        </p:spPr>
        <p:txBody>
          <a:bodyPr anchor="t" rtlCol="false" tIns="0" lIns="0" bIns="0" rIns="0">
            <a:spAutoFit/>
          </a:bodyPr>
          <a:lstStyle/>
          <a:p>
            <a:pPr>
              <a:lnSpc>
                <a:spcPts val="4500"/>
              </a:lnSpc>
            </a:pPr>
            <a:r>
              <a:rPr lang="en-US" sz="4500">
                <a:solidFill>
                  <a:srgbClr val="FFFFFF"/>
                </a:solidFill>
                <a:latin typeface="Montserrat Bold"/>
              </a:rPr>
              <a:t>VISION</a:t>
            </a:r>
          </a:p>
        </p:txBody>
      </p:sp>
      <p:sp>
        <p:nvSpPr>
          <p:cNvPr name="TextBox 6" id="6"/>
          <p:cNvSpPr txBox="true"/>
          <p:nvPr/>
        </p:nvSpPr>
        <p:spPr>
          <a:xfrm rot="0">
            <a:off x="1366172" y="1969661"/>
            <a:ext cx="10564951" cy="92392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Fungsi camera_frame berguna untuk mendeteksi dimana langkah player dengan menggunakan OpenCV. </a:t>
            </a:r>
          </a:p>
        </p:txBody>
      </p:sp>
      <p:sp>
        <p:nvSpPr>
          <p:cNvPr name="TextBox 7" id="7"/>
          <p:cNvSpPr txBox="true"/>
          <p:nvPr/>
        </p:nvSpPr>
        <p:spPr>
          <a:xfrm rot="0">
            <a:off x="7723049" y="3751539"/>
            <a:ext cx="9536251" cy="1400175"/>
          </a:xfrm>
          <a:prstGeom prst="rect">
            <a:avLst/>
          </a:prstGeom>
        </p:spPr>
        <p:txBody>
          <a:bodyPr anchor="t" rtlCol="false" tIns="0" lIns="0" bIns="0" rIns="0">
            <a:spAutoFit/>
          </a:bodyPr>
          <a:lstStyle/>
          <a:p>
            <a:pPr>
              <a:lnSpc>
                <a:spcPts val="3750"/>
              </a:lnSpc>
            </a:pPr>
            <a:r>
              <a:rPr lang="en-US" sz="2500">
                <a:solidFill>
                  <a:srgbClr val="FFFFFF"/>
                </a:solidFill>
                <a:latin typeface="Montserrat"/>
              </a:rPr>
              <a:t>Sintaks ini digunakan untuk membuat objek kamera untuk menangkap video dan membacanya. Lalu frame di </a:t>
            </a:r>
            <a:r>
              <a:rPr lang="en-US" sz="2500">
                <a:solidFill>
                  <a:srgbClr val="FFFFFF"/>
                </a:solidFill>
                <a:latin typeface="Montserrat Italics"/>
              </a:rPr>
              <a:t>mirror</a:t>
            </a:r>
            <a:r>
              <a:rPr lang="en-US" sz="2500">
                <a:solidFill>
                  <a:srgbClr val="FFFFFF"/>
                </a:solidFill>
                <a:latin typeface="Montserrat"/>
              </a:rPr>
              <a:t> dan diubah ukurannya agar bentuknya menjadi persegi..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DAF9nNfUXhI</dc:identifier>
  <dcterms:modified xsi:type="dcterms:W3CDTF">2011-08-01T06:04:30Z</dcterms:modified>
  <cp:revision>1</cp:revision>
  <dc:title>Demo_Cathleen Gracia</dc:title>
</cp:coreProperties>
</file>